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19FD7-B49C-48F9-B638-1C4595073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6451493A-0E9F-4DDF-9F9B-8FA95BAE9B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8E976617-37A0-4B8D-BBE8-E6DF7219CB3B}"/>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5" name="Footer Placeholder 4">
            <a:extLst>
              <a:ext uri="{FF2B5EF4-FFF2-40B4-BE49-F238E27FC236}">
                <a16:creationId xmlns:a16="http://schemas.microsoft.com/office/drawing/2014/main" id="{03F26FF7-809F-4976-9F58-FD1C57F1666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4F82ABB3-78FB-4504-B308-3F0C7D1D7348}"/>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232736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96BAC-C93B-4FFC-A2F4-978EFDAD1862}"/>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A925D506-56FC-4C23-B7D5-2CFABA1B31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39ACF020-BDEB-46F2-8DB3-72931892632A}"/>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5" name="Footer Placeholder 4">
            <a:extLst>
              <a:ext uri="{FF2B5EF4-FFF2-40B4-BE49-F238E27FC236}">
                <a16:creationId xmlns:a16="http://schemas.microsoft.com/office/drawing/2014/main" id="{9B5BDCF3-3CBB-4A4B-8D47-B987961E58F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B54BFFF-0EC6-4CEF-A7C4-FC3A92011EE0}"/>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65038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97FAC4-82E4-4AE9-B3DC-C253CAD4FF3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0A152631-DE2E-4DA7-8746-2F92A6B344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117CB80-E4BD-45FC-9220-BF471C7BDBBB}"/>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5" name="Footer Placeholder 4">
            <a:extLst>
              <a:ext uri="{FF2B5EF4-FFF2-40B4-BE49-F238E27FC236}">
                <a16:creationId xmlns:a16="http://schemas.microsoft.com/office/drawing/2014/main" id="{892B7410-AA84-466A-8F1C-0687E472309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4555599B-21DD-4AED-ACA2-CB06437004AC}"/>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46174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B0634-28C2-442D-A938-0FA55A47BBB0}"/>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BF40FA64-72B7-4FE3-88EE-186F77E32C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B49B19B-3C3B-4CB6-9C32-5186DDB6317F}"/>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5" name="Footer Placeholder 4">
            <a:extLst>
              <a:ext uri="{FF2B5EF4-FFF2-40B4-BE49-F238E27FC236}">
                <a16:creationId xmlns:a16="http://schemas.microsoft.com/office/drawing/2014/main" id="{C7885CF4-65D8-4909-80B2-BFAB430A0AEF}"/>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33A6D7C-BB4E-47DE-BD98-B096B7F495C3}"/>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494684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1847A-B004-429B-B074-C487565EF2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083E5D7A-6B8A-4625-BB57-4952A1DB82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51B161-CEA4-412C-B78A-CA99AE295715}"/>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5" name="Footer Placeholder 4">
            <a:extLst>
              <a:ext uri="{FF2B5EF4-FFF2-40B4-BE49-F238E27FC236}">
                <a16:creationId xmlns:a16="http://schemas.microsoft.com/office/drawing/2014/main" id="{30510257-57D3-476C-8283-7A0D2A146AD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A6538940-07C8-4088-A10C-4E526B9D6545}"/>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141724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2A5A9-C8E0-4936-B837-52725FE499C6}"/>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14688A60-09EE-4D1E-A737-50FE423C18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254C5540-1F62-434F-BA11-0AB598A002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6D2F5E85-15F8-435F-B5DE-6E75E893B6F3}"/>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6" name="Footer Placeholder 5">
            <a:extLst>
              <a:ext uri="{FF2B5EF4-FFF2-40B4-BE49-F238E27FC236}">
                <a16:creationId xmlns:a16="http://schemas.microsoft.com/office/drawing/2014/main" id="{2668AB5F-6EE4-4349-81AE-874C3EBC0B20}"/>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E14362FC-5979-4A0A-9880-B2A4F693DFC1}"/>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1675512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A3ED3-DB46-44C6-875C-77EDC6778BD3}"/>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7E32A9E4-DDF8-4C97-8FF2-870EB7C55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3C809C-F318-46B8-8BBD-1E607E3694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2B16B934-1F05-4B1E-AE89-25D1388A41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9F8D3E-79FC-41D2-A469-58318BAA19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D0096337-2C6A-44B4-90ED-7D6D54947600}"/>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8" name="Footer Placeholder 7">
            <a:extLst>
              <a:ext uri="{FF2B5EF4-FFF2-40B4-BE49-F238E27FC236}">
                <a16:creationId xmlns:a16="http://schemas.microsoft.com/office/drawing/2014/main" id="{9FA49464-59AB-4F3A-A1FB-338DD82191D3}"/>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99259168-6BB1-4BCA-98B2-543D5ACF1BAB}"/>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346195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E8EA1-6463-4D9E-8D99-5C86169EB682}"/>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54CBBB4D-1C12-4E0F-BAD5-A9C87E8C64F0}"/>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4" name="Footer Placeholder 3">
            <a:extLst>
              <a:ext uri="{FF2B5EF4-FFF2-40B4-BE49-F238E27FC236}">
                <a16:creationId xmlns:a16="http://schemas.microsoft.com/office/drawing/2014/main" id="{096B850B-6A9B-4847-B384-5163C01502E1}"/>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C5206E99-3B1A-4BEC-A513-7574254C06D2}"/>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242312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231BCE-ACF8-4AB7-B0BE-38B259350411}"/>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3" name="Footer Placeholder 2">
            <a:extLst>
              <a:ext uri="{FF2B5EF4-FFF2-40B4-BE49-F238E27FC236}">
                <a16:creationId xmlns:a16="http://schemas.microsoft.com/office/drawing/2014/main" id="{63FB1ABE-F405-46B0-825A-947FB25BD127}"/>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25DEA78C-DCCD-4AC9-BF3C-005C88B07AE5}"/>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119553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20EC1-29A4-4E92-B34F-697B224F45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873F025C-F402-4F67-9FF9-409DAA597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DE2D4FA0-E10A-4F25-A8D9-4C6C12BF10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0770A3-8E97-4C6E-B41D-4ECCCC478E53}"/>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6" name="Footer Placeholder 5">
            <a:extLst>
              <a:ext uri="{FF2B5EF4-FFF2-40B4-BE49-F238E27FC236}">
                <a16:creationId xmlns:a16="http://schemas.microsoft.com/office/drawing/2014/main" id="{5B2B8DAB-D7B2-4B8E-8582-AFF1581C87D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9F4C4BFF-3869-407B-9D63-9D68777DB40B}"/>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87273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3CE8-E1BA-439A-86C2-FB38C7B26B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F0C693B1-5C89-48A5-AA96-308BD28FC5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2350F90F-C877-4D15-A5A5-7BA4E21A13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FD999F-DF4D-4F3B-81C5-4F1F74C69C7D}"/>
              </a:ext>
            </a:extLst>
          </p:cNvPr>
          <p:cNvSpPr>
            <a:spLocks noGrp="1"/>
          </p:cNvSpPr>
          <p:nvPr>
            <p:ph type="dt" sz="half" idx="10"/>
          </p:nvPr>
        </p:nvSpPr>
        <p:spPr/>
        <p:txBody>
          <a:bodyPr/>
          <a:lstStyle/>
          <a:p>
            <a:fld id="{DD8E2414-7684-4F78-B6E9-67FF54ACD749}" type="datetimeFigureOut">
              <a:rPr lang="en-PK" smtClean="0"/>
              <a:t>13/04/2020</a:t>
            </a:fld>
            <a:endParaRPr lang="en-PK"/>
          </a:p>
        </p:txBody>
      </p:sp>
      <p:sp>
        <p:nvSpPr>
          <p:cNvPr id="6" name="Footer Placeholder 5">
            <a:extLst>
              <a:ext uri="{FF2B5EF4-FFF2-40B4-BE49-F238E27FC236}">
                <a16:creationId xmlns:a16="http://schemas.microsoft.com/office/drawing/2014/main" id="{0C15083B-8E93-458E-AC9A-2FDBEF7354E3}"/>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F745A7A5-3287-4F12-9B30-F60BD9691674}"/>
              </a:ext>
            </a:extLst>
          </p:cNvPr>
          <p:cNvSpPr>
            <a:spLocks noGrp="1"/>
          </p:cNvSpPr>
          <p:nvPr>
            <p:ph type="sldNum" sz="quarter" idx="12"/>
          </p:nvPr>
        </p:nvSpPr>
        <p:spPr/>
        <p:txBody>
          <a:bodyPr/>
          <a:lstStyle/>
          <a:p>
            <a:fld id="{F88DFE56-CB3E-429C-9EFF-EBE1A41EA9DE}" type="slidenum">
              <a:rPr lang="en-PK" smtClean="0"/>
              <a:t>‹#›</a:t>
            </a:fld>
            <a:endParaRPr lang="en-PK"/>
          </a:p>
        </p:txBody>
      </p:sp>
    </p:spTree>
    <p:extLst>
      <p:ext uri="{BB962C8B-B14F-4D97-AF65-F5344CB8AC3E}">
        <p14:creationId xmlns:p14="http://schemas.microsoft.com/office/powerpoint/2010/main" val="2156637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332A3A-EDAA-41C0-AEFF-4FC06A46C2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FE03FAB1-7D18-4A40-B4E7-362EF5E335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0ABBB63B-FCA4-477C-B5C8-4AC44A5E9C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E2414-7684-4F78-B6E9-67FF54ACD749}" type="datetimeFigureOut">
              <a:rPr lang="en-PK" smtClean="0"/>
              <a:t>13/04/2020</a:t>
            </a:fld>
            <a:endParaRPr lang="en-PK"/>
          </a:p>
        </p:txBody>
      </p:sp>
      <p:sp>
        <p:nvSpPr>
          <p:cNvPr id="5" name="Footer Placeholder 4">
            <a:extLst>
              <a:ext uri="{FF2B5EF4-FFF2-40B4-BE49-F238E27FC236}">
                <a16:creationId xmlns:a16="http://schemas.microsoft.com/office/drawing/2014/main" id="{D1B2E4D7-F5E1-43C1-9FC5-42F2DC5BB8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974092AF-E024-4C99-8B58-7955A41C6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DFE56-CB3E-429C-9EFF-EBE1A41EA9DE}" type="slidenum">
              <a:rPr lang="en-PK" smtClean="0"/>
              <a:t>‹#›</a:t>
            </a:fld>
            <a:endParaRPr lang="en-PK"/>
          </a:p>
        </p:txBody>
      </p:sp>
    </p:spTree>
    <p:extLst>
      <p:ext uri="{BB962C8B-B14F-4D97-AF65-F5344CB8AC3E}">
        <p14:creationId xmlns:p14="http://schemas.microsoft.com/office/powerpoint/2010/main" val="274576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278D35-BCA0-4245-AA77-0526E54AB3FB}"/>
              </a:ext>
            </a:extLst>
          </p:cNvPr>
          <p:cNvSpPr>
            <a:spLocks noGrp="1"/>
          </p:cNvSpPr>
          <p:nvPr>
            <p:ph idx="1"/>
          </p:nvPr>
        </p:nvSpPr>
        <p:spPr>
          <a:xfrm>
            <a:off x="838200" y="685800"/>
            <a:ext cx="10515600" cy="5491163"/>
          </a:xfrm>
        </p:spPr>
        <p:txBody>
          <a:bodyPr>
            <a:normAutofit/>
          </a:bodyPr>
          <a:lstStyle/>
          <a:p>
            <a:pPr marL="0" indent="0">
              <a:buNone/>
            </a:pPr>
            <a:r>
              <a:rPr lang="en-US" b="1" dirty="0"/>
              <a:t>PLANT GROWTH REGULATORS</a:t>
            </a:r>
          </a:p>
          <a:p>
            <a:r>
              <a:rPr lang="en-US" dirty="0"/>
              <a:t>Plant growth regulators or phytohormones are organic substances produced naturally in higher plants, controlling growth or other physiological functions at a site remote from its place of production and active in minute amounts. </a:t>
            </a:r>
          </a:p>
          <a:p>
            <a:r>
              <a:rPr lang="en-US" dirty="0" err="1"/>
              <a:t>Thimmann</a:t>
            </a:r>
            <a:r>
              <a:rPr lang="en-US" dirty="0"/>
              <a:t> (1948) proposed the term </a:t>
            </a:r>
            <a:r>
              <a:rPr lang="en-US" i="1" dirty="0"/>
              <a:t>Phyto hormone </a:t>
            </a:r>
            <a:r>
              <a:rPr lang="en-US" dirty="0"/>
              <a:t>as these hormones are synthesized in plants</a:t>
            </a:r>
            <a:r>
              <a:rPr lang="en-US" i="1" dirty="0"/>
              <a:t>. </a:t>
            </a:r>
          </a:p>
          <a:p>
            <a:r>
              <a:rPr lang="en-US" i="1" dirty="0"/>
              <a:t>Plant growth regulators </a:t>
            </a:r>
            <a:r>
              <a:rPr lang="en-US" dirty="0"/>
              <a:t>include auxins, gibberellins, </a:t>
            </a:r>
            <a:r>
              <a:rPr lang="en-US" dirty="0" err="1"/>
              <a:t>cytokinins</a:t>
            </a:r>
            <a:r>
              <a:rPr lang="en-US" dirty="0"/>
              <a:t>, ethylene, growth retardants and growth inhibitors.</a:t>
            </a:r>
            <a:endParaRPr lang="en-PK" dirty="0"/>
          </a:p>
        </p:txBody>
      </p:sp>
    </p:spTree>
    <p:extLst>
      <p:ext uri="{BB962C8B-B14F-4D97-AF65-F5344CB8AC3E}">
        <p14:creationId xmlns:p14="http://schemas.microsoft.com/office/powerpoint/2010/main" val="1122164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3DBC1B-D0D9-4FF1-B9C2-988A9AF1DCDF}"/>
              </a:ext>
            </a:extLst>
          </p:cNvPr>
          <p:cNvSpPr>
            <a:spLocks noGrp="1"/>
          </p:cNvSpPr>
          <p:nvPr>
            <p:ph idx="1"/>
          </p:nvPr>
        </p:nvSpPr>
        <p:spPr>
          <a:xfrm>
            <a:off x="838200" y="298174"/>
            <a:ext cx="10515600" cy="5878789"/>
          </a:xfrm>
        </p:spPr>
        <p:txBody>
          <a:bodyPr>
            <a:normAutofit/>
          </a:bodyPr>
          <a:lstStyle/>
          <a:p>
            <a:r>
              <a:rPr lang="en-US" b="1" dirty="0"/>
              <a:t>Callus formation</a:t>
            </a:r>
          </a:p>
          <a:p>
            <a:r>
              <a:rPr lang="en-US" dirty="0"/>
              <a:t>Besides cell elongation, auxin may also be active in cell division. In many tissue cultures, where the callus growth is quite normal, the continued growth of such callus takes place only after the addition of auxin.</a:t>
            </a:r>
          </a:p>
          <a:p>
            <a:r>
              <a:rPr lang="en-US" b="1" dirty="0"/>
              <a:t>8. Eradication of weeds</a:t>
            </a:r>
          </a:p>
          <a:p>
            <a:r>
              <a:rPr lang="en-US" dirty="0"/>
              <a:t>Some synthetic auxins especially 2, 4- D and 2, 4, 5-T are useful in eradication of weeds at higher concentrations.</a:t>
            </a:r>
          </a:p>
          <a:p>
            <a:r>
              <a:rPr lang="en-US" b="1" dirty="0"/>
              <a:t>9. Flowering and sex expression</a:t>
            </a:r>
          </a:p>
          <a:p>
            <a:r>
              <a:rPr lang="en-US" dirty="0"/>
              <a:t>Auxins generally inhibit flowering but in pine apple and lettuce it promotes uniform flowering.</a:t>
            </a:r>
            <a:endParaRPr lang="en-PK" dirty="0"/>
          </a:p>
        </p:txBody>
      </p:sp>
    </p:spTree>
    <p:extLst>
      <p:ext uri="{BB962C8B-B14F-4D97-AF65-F5344CB8AC3E}">
        <p14:creationId xmlns:p14="http://schemas.microsoft.com/office/powerpoint/2010/main" val="2256666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D73C3B-9C34-4B4F-896B-46E15D8F1877}"/>
              </a:ext>
            </a:extLst>
          </p:cNvPr>
          <p:cNvSpPr>
            <a:spLocks noGrp="1"/>
          </p:cNvSpPr>
          <p:nvPr>
            <p:ph idx="1"/>
          </p:nvPr>
        </p:nvSpPr>
        <p:spPr>
          <a:xfrm>
            <a:off x="838200" y="914400"/>
            <a:ext cx="10515600" cy="5262563"/>
          </a:xfrm>
        </p:spPr>
        <p:txBody>
          <a:bodyPr>
            <a:normAutofit/>
          </a:bodyPr>
          <a:lstStyle/>
          <a:p>
            <a:r>
              <a:rPr lang="en-US" b="1" dirty="0"/>
              <a:t>Distribution of auxin in plants</a:t>
            </a:r>
          </a:p>
          <a:p>
            <a:r>
              <a:rPr lang="en-US" dirty="0"/>
              <a:t>In plants, auxin (IAA) is synthesized in growing tips or meristematic regions from where; it is transported to other plant parts. </a:t>
            </a:r>
          </a:p>
          <a:p>
            <a:r>
              <a:rPr lang="en-US" dirty="0"/>
              <a:t>Hence, the highest concentration of IAA is found in growing shoot tips, young leaves and developing auxiliary shoots. </a:t>
            </a:r>
          </a:p>
          <a:p>
            <a:r>
              <a:rPr lang="en-US" dirty="0"/>
              <a:t>In monocot seedling, the highest concentration of auxin is found in coleoptile tip which decreases progressively towards its base.</a:t>
            </a:r>
          </a:p>
          <a:p>
            <a:r>
              <a:rPr lang="en-US" dirty="0"/>
              <a:t>In dicot seedlings, the highest concentration is found in growing regions of shoot, young leaves and developing auxiliary shoots.</a:t>
            </a:r>
            <a:endParaRPr lang="en-PK" dirty="0"/>
          </a:p>
        </p:txBody>
      </p:sp>
    </p:spTree>
    <p:extLst>
      <p:ext uri="{BB962C8B-B14F-4D97-AF65-F5344CB8AC3E}">
        <p14:creationId xmlns:p14="http://schemas.microsoft.com/office/powerpoint/2010/main" val="2528978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45FD64-4F14-4A13-B5A8-4AA91CA762C8}"/>
              </a:ext>
            </a:extLst>
          </p:cNvPr>
          <p:cNvSpPr>
            <a:spLocks noGrp="1"/>
          </p:cNvSpPr>
          <p:nvPr>
            <p:ph idx="1"/>
          </p:nvPr>
        </p:nvSpPr>
        <p:spPr>
          <a:xfrm>
            <a:off x="838200" y="1013791"/>
            <a:ext cx="10515600" cy="5163172"/>
          </a:xfrm>
        </p:spPr>
        <p:txBody>
          <a:bodyPr>
            <a:normAutofit/>
          </a:bodyPr>
          <a:lstStyle/>
          <a:p>
            <a:r>
              <a:rPr lang="en-US" dirty="0"/>
              <a:t>Within the plants, auxin may present in two forms. i.e., </a:t>
            </a:r>
            <a:r>
              <a:rPr lang="en-US" i="1" dirty="0"/>
              <a:t>free auxins </a:t>
            </a:r>
            <a:r>
              <a:rPr lang="en-US" dirty="0"/>
              <a:t>and </a:t>
            </a:r>
            <a:r>
              <a:rPr lang="en-US" i="1" dirty="0"/>
              <a:t>bound auxins</a:t>
            </a:r>
            <a:r>
              <a:rPr lang="en-US" dirty="0"/>
              <a:t>. </a:t>
            </a:r>
          </a:p>
          <a:p>
            <a:r>
              <a:rPr lang="en-US" dirty="0"/>
              <a:t>Free auxins are those which are easily extracted by various organic solvents such as diethyl ether. </a:t>
            </a:r>
          </a:p>
          <a:p>
            <a:r>
              <a:rPr lang="en-US" dirty="0"/>
              <a:t>Bound auxins on the other hand, need more drastic methods such as hydrolysis, autolysis, </a:t>
            </a:r>
            <a:r>
              <a:rPr lang="en-US" dirty="0" err="1"/>
              <a:t>enzymolysis</a:t>
            </a:r>
            <a:r>
              <a:rPr lang="en-US" dirty="0"/>
              <a:t> etc. for extraction of auxin. </a:t>
            </a:r>
          </a:p>
          <a:p>
            <a:r>
              <a:rPr lang="en-US" dirty="0"/>
              <a:t>Bound auxins occur in plants as complexes with carbohydrates such as glucose, </a:t>
            </a:r>
            <a:r>
              <a:rPr lang="en-US" dirty="0" err="1"/>
              <a:t>arabionse</a:t>
            </a:r>
            <a:r>
              <a:rPr lang="en-US" dirty="0"/>
              <a:t> or sugar alcohols or proteins or amino acids such as aspartate, glutamate or with inositol.</a:t>
            </a:r>
            <a:endParaRPr lang="en-PK" dirty="0"/>
          </a:p>
        </p:txBody>
      </p:sp>
    </p:spTree>
    <p:extLst>
      <p:ext uri="{BB962C8B-B14F-4D97-AF65-F5344CB8AC3E}">
        <p14:creationId xmlns:p14="http://schemas.microsoft.com/office/powerpoint/2010/main" val="4152586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8B881E-9248-406E-81B1-10200B2B6E7A}"/>
              </a:ext>
            </a:extLst>
          </p:cNvPr>
          <p:cNvSpPr>
            <a:spLocks noGrp="1"/>
          </p:cNvSpPr>
          <p:nvPr>
            <p:ph idx="1"/>
          </p:nvPr>
        </p:nvSpPr>
        <p:spPr>
          <a:xfrm>
            <a:off x="838200" y="795130"/>
            <a:ext cx="10515600" cy="5381833"/>
          </a:xfrm>
        </p:spPr>
        <p:txBody>
          <a:bodyPr>
            <a:normAutofit/>
          </a:bodyPr>
          <a:lstStyle/>
          <a:p>
            <a:r>
              <a:rPr lang="en-US" b="1" dirty="0"/>
              <a:t>Mechanism of Action</a:t>
            </a:r>
          </a:p>
          <a:p>
            <a:r>
              <a:rPr lang="en-US" dirty="0"/>
              <a:t>IAA increases the plasticity of cell walls so that the cells stretch easily in response to turgor pressure. </a:t>
            </a:r>
          </a:p>
          <a:p>
            <a:r>
              <a:rPr lang="en-US" dirty="0"/>
              <a:t>It has been suggested that IAA acts upon DNA to influence the production of mRNA. </a:t>
            </a:r>
          </a:p>
          <a:p>
            <a:r>
              <a:rPr lang="en-US" dirty="0"/>
              <a:t>The mRNA codes for specific enzymes responsible for expansion of cell walls.</a:t>
            </a:r>
          </a:p>
          <a:p>
            <a:r>
              <a:rPr lang="en-US" dirty="0"/>
              <a:t>Recent evidences indicate that IAA increases oxidative phosphorylation in respiration and enhanced oxygen uptake. </a:t>
            </a:r>
          </a:p>
          <a:p>
            <a:r>
              <a:rPr lang="en-US" dirty="0"/>
              <a:t>The growth stimulation might be due to increased energy supply and it is also demonstrated that auxin induces production of ethylene in plants.</a:t>
            </a:r>
            <a:endParaRPr lang="en-PK" dirty="0"/>
          </a:p>
        </p:txBody>
      </p:sp>
    </p:spTree>
    <p:extLst>
      <p:ext uri="{BB962C8B-B14F-4D97-AF65-F5344CB8AC3E}">
        <p14:creationId xmlns:p14="http://schemas.microsoft.com/office/powerpoint/2010/main" val="3878066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3C5A77-07C6-458C-94CD-717776792EBD}"/>
              </a:ext>
            </a:extLst>
          </p:cNvPr>
          <p:cNvSpPr>
            <a:spLocks noGrp="1"/>
          </p:cNvSpPr>
          <p:nvPr>
            <p:ph idx="1"/>
          </p:nvPr>
        </p:nvSpPr>
        <p:spPr>
          <a:xfrm>
            <a:off x="838200" y="318052"/>
            <a:ext cx="10515600" cy="5858911"/>
          </a:xfrm>
        </p:spPr>
        <p:txBody>
          <a:bodyPr/>
          <a:lstStyle/>
          <a:p>
            <a:r>
              <a:rPr lang="en-US" b="1" dirty="0"/>
              <a:t>Gibberellins</a:t>
            </a:r>
          </a:p>
          <a:p>
            <a:r>
              <a:rPr lang="en-US" dirty="0"/>
              <a:t>The discovery of gibberellins (GA) is created to </a:t>
            </a:r>
            <a:r>
              <a:rPr lang="en-US" dirty="0" err="1"/>
              <a:t>Ewiti</a:t>
            </a:r>
            <a:r>
              <a:rPr lang="en-US" dirty="0"/>
              <a:t> Kurosawa who found that a fungus was responsible for abnormal rice seedling growth, called the “foolish seedling” disease. </a:t>
            </a:r>
          </a:p>
          <a:p>
            <a:r>
              <a:rPr lang="en-US" dirty="0"/>
              <a:t>The fungus secreted a chemical that caused the rice plant to grow abnormally long and then collapse from weakness. </a:t>
            </a:r>
          </a:p>
          <a:p>
            <a:r>
              <a:rPr lang="en-US" dirty="0"/>
              <a:t>The fungus was </a:t>
            </a:r>
            <a:r>
              <a:rPr lang="en-US" i="1" dirty="0" err="1"/>
              <a:t>Gibberella</a:t>
            </a:r>
            <a:r>
              <a:rPr lang="en-US" i="1" dirty="0"/>
              <a:t> </a:t>
            </a:r>
            <a:r>
              <a:rPr lang="en-US" i="1" dirty="0" err="1"/>
              <a:t>fujikuroi</a:t>
            </a:r>
            <a:r>
              <a:rPr lang="en-US" dirty="0"/>
              <a:t>, hence the hormone named as </a:t>
            </a:r>
            <a:r>
              <a:rPr lang="en-US" b="1" i="1" dirty="0"/>
              <a:t>Gibberellin</a:t>
            </a:r>
            <a:r>
              <a:rPr lang="en-US" dirty="0"/>
              <a:t>.</a:t>
            </a:r>
          </a:p>
          <a:p>
            <a:r>
              <a:rPr lang="en-US" dirty="0"/>
              <a:t>Many seeds contain a variety of different gibberellins. Over 100 different GA’s (organic </a:t>
            </a:r>
            <a:r>
              <a:rPr lang="en-US" dirty="0" err="1"/>
              <a:t>acides</a:t>
            </a:r>
            <a:r>
              <a:rPr lang="en-US" dirty="0"/>
              <a:t> synthesized from </a:t>
            </a:r>
            <a:r>
              <a:rPr lang="en-US" dirty="0" err="1"/>
              <a:t>mevalonic</a:t>
            </a:r>
            <a:r>
              <a:rPr lang="en-US" dirty="0"/>
              <a:t> acid) are known. </a:t>
            </a:r>
          </a:p>
          <a:p>
            <a:r>
              <a:rPr lang="en-US" dirty="0"/>
              <a:t>GA’s are produced in roots and younger leaves.</a:t>
            </a:r>
            <a:endParaRPr lang="en-PK" dirty="0"/>
          </a:p>
        </p:txBody>
      </p:sp>
    </p:spTree>
    <p:extLst>
      <p:ext uri="{BB962C8B-B14F-4D97-AF65-F5344CB8AC3E}">
        <p14:creationId xmlns:p14="http://schemas.microsoft.com/office/powerpoint/2010/main" val="4074381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E8F816-6FA3-4E90-9724-B02D9853F899}"/>
              </a:ext>
            </a:extLst>
          </p:cNvPr>
          <p:cNvSpPr>
            <a:spLocks noGrp="1"/>
          </p:cNvSpPr>
          <p:nvPr>
            <p:ph idx="1"/>
          </p:nvPr>
        </p:nvSpPr>
        <p:spPr>
          <a:xfrm>
            <a:off x="838200" y="636104"/>
            <a:ext cx="10515600" cy="5774635"/>
          </a:xfrm>
        </p:spPr>
        <p:txBody>
          <a:bodyPr>
            <a:normAutofit fontScale="92500" lnSpcReduction="10000"/>
          </a:bodyPr>
          <a:lstStyle/>
          <a:p>
            <a:r>
              <a:rPr lang="en-US" b="1" dirty="0"/>
              <a:t>Physiological effects of gibberellins</a:t>
            </a:r>
          </a:p>
          <a:p>
            <a:r>
              <a:rPr lang="en-US" b="1" dirty="0"/>
              <a:t>1. Seed germination</a:t>
            </a:r>
          </a:p>
          <a:p>
            <a:r>
              <a:rPr lang="en-US" dirty="0"/>
              <a:t>Certain light sensitive seeds </a:t>
            </a:r>
            <a:r>
              <a:rPr lang="en-US" dirty="0" err="1"/>
              <a:t>eg.</a:t>
            </a:r>
            <a:r>
              <a:rPr lang="en-US" dirty="0"/>
              <a:t> Lettuce and tobacco show poor germination in dark.</a:t>
            </a:r>
          </a:p>
          <a:p>
            <a:r>
              <a:rPr lang="en-US" dirty="0"/>
              <a:t>Germination starts vigorously if these seeds are exposed to light or red light. </a:t>
            </a:r>
          </a:p>
          <a:p>
            <a:r>
              <a:rPr lang="en-US" dirty="0"/>
              <a:t>This requirement of light is overcome if the seeds are treated with gibberellic acid in dark.</a:t>
            </a:r>
          </a:p>
          <a:p>
            <a:r>
              <a:rPr lang="en-US" b="1" dirty="0"/>
              <a:t>2. Dormancy of buds</a:t>
            </a:r>
          </a:p>
          <a:p>
            <a:r>
              <a:rPr lang="en-US" dirty="0"/>
              <a:t>In temperature regions the buds formed in autumn remain dormant until next spring due to severe cold. </a:t>
            </a:r>
          </a:p>
          <a:p>
            <a:r>
              <a:rPr lang="en-US" dirty="0"/>
              <a:t>This dormancy of buds can be broken by gibberellin treatments. </a:t>
            </a:r>
          </a:p>
          <a:p>
            <a:r>
              <a:rPr lang="en-US" dirty="0"/>
              <a:t>In potato also, there is a dormant period after harvest, but the application of gibberellin results in vigorous sprouting.</a:t>
            </a:r>
          </a:p>
        </p:txBody>
      </p:sp>
    </p:spTree>
    <p:extLst>
      <p:ext uri="{BB962C8B-B14F-4D97-AF65-F5344CB8AC3E}">
        <p14:creationId xmlns:p14="http://schemas.microsoft.com/office/powerpoint/2010/main" val="21070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84474-917D-49FB-87BA-8447A375A1BE}"/>
              </a:ext>
            </a:extLst>
          </p:cNvPr>
          <p:cNvSpPr>
            <a:spLocks noGrp="1"/>
          </p:cNvSpPr>
          <p:nvPr>
            <p:ph idx="1"/>
          </p:nvPr>
        </p:nvSpPr>
        <p:spPr>
          <a:xfrm>
            <a:off x="838200" y="914400"/>
            <a:ext cx="10515600" cy="5262563"/>
          </a:xfrm>
        </p:spPr>
        <p:txBody>
          <a:bodyPr>
            <a:normAutofit/>
          </a:bodyPr>
          <a:lstStyle/>
          <a:p>
            <a:r>
              <a:rPr lang="en-US" b="1" dirty="0"/>
              <a:t>3. Root growth</a:t>
            </a:r>
          </a:p>
          <a:p>
            <a:r>
              <a:rPr lang="en-US" dirty="0"/>
              <a:t>Gibberellins have little or no effect on root growth. </a:t>
            </a:r>
          </a:p>
          <a:p>
            <a:r>
              <a:rPr lang="en-US" dirty="0"/>
              <a:t>At higher concentration, some inhibition of root growth may occur.</a:t>
            </a:r>
          </a:p>
          <a:p>
            <a:r>
              <a:rPr lang="en-US" dirty="0"/>
              <a:t>The initiation of roots is markedly inhibited by gibberellins in isolated cuttings.</a:t>
            </a:r>
          </a:p>
          <a:p>
            <a:r>
              <a:rPr lang="en-US" b="1" dirty="0"/>
              <a:t>4. Elongation of internodes</a:t>
            </a:r>
          </a:p>
          <a:p>
            <a:r>
              <a:rPr lang="en-US" dirty="0"/>
              <a:t>The most pronounced effect of gibberellins on the plant growth is the elongation of the internodes. </a:t>
            </a:r>
          </a:p>
          <a:p>
            <a:r>
              <a:rPr lang="en-US" dirty="0"/>
              <a:t>Therefore in many plants such as dwarf pea, dwarf maize </a:t>
            </a:r>
            <a:r>
              <a:rPr lang="en-US" dirty="0" err="1"/>
              <a:t>etc</a:t>
            </a:r>
            <a:r>
              <a:rPr lang="en-US" dirty="0"/>
              <a:t> gibberellins overcome the genetic dwarfism.</a:t>
            </a:r>
            <a:endParaRPr lang="en-PK" dirty="0"/>
          </a:p>
        </p:txBody>
      </p:sp>
    </p:spTree>
    <p:extLst>
      <p:ext uri="{BB962C8B-B14F-4D97-AF65-F5344CB8AC3E}">
        <p14:creationId xmlns:p14="http://schemas.microsoft.com/office/powerpoint/2010/main" val="3290699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0FFAC2-A04D-49E8-830C-10A2352A457B}"/>
              </a:ext>
            </a:extLst>
          </p:cNvPr>
          <p:cNvSpPr>
            <a:spLocks noGrp="1"/>
          </p:cNvSpPr>
          <p:nvPr>
            <p:ph idx="1"/>
          </p:nvPr>
        </p:nvSpPr>
        <p:spPr>
          <a:xfrm>
            <a:off x="745435" y="437322"/>
            <a:ext cx="10833652" cy="6122504"/>
          </a:xfrm>
        </p:spPr>
        <p:txBody>
          <a:bodyPr>
            <a:normAutofit/>
          </a:bodyPr>
          <a:lstStyle/>
          <a:p>
            <a:r>
              <a:rPr lang="en-US" b="1" dirty="0"/>
              <a:t>5. Bolting and flowering</a:t>
            </a:r>
          </a:p>
          <a:p>
            <a:r>
              <a:rPr lang="en-US" dirty="0"/>
              <a:t>In many herbaceous plants, the early period of growth shows rosette habit with short stem and small leaves. </a:t>
            </a:r>
          </a:p>
          <a:p>
            <a:r>
              <a:rPr lang="en-US" dirty="0"/>
              <a:t>Under short days, the rosette habit is retained while under long days bolting occurs i.e. the stem elongates rapidly and is converted into polar axis bearing flower primordia. </a:t>
            </a:r>
          </a:p>
          <a:p>
            <a:r>
              <a:rPr lang="en-US" dirty="0"/>
              <a:t>This bolting can also be induced in such plants by the application of gibberellins even under non-inductive short days.</a:t>
            </a:r>
          </a:p>
          <a:p>
            <a:r>
              <a:rPr lang="en-US" dirty="0"/>
              <a:t>In </a:t>
            </a:r>
            <a:r>
              <a:rPr lang="en-US" i="1" dirty="0" err="1"/>
              <a:t>Hyoscyamus</a:t>
            </a:r>
            <a:r>
              <a:rPr lang="en-US" i="1" dirty="0"/>
              <a:t> </a:t>
            </a:r>
            <a:r>
              <a:rPr lang="en-US" i="1" dirty="0" err="1"/>
              <a:t>niger</a:t>
            </a:r>
            <a:r>
              <a:rPr lang="en-US" i="1" dirty="0"/>
              <a:t> </a:t>
            </a:r>
            <a:r>
              <a:rPr lang="en-US" dirty="0"/>
              <a:t>(a long day plant) gibberellin treatment causes bolting and flowering under non-inductive short days. </a:t>
            </a:r>
          </a:p>
          <a:p>
            <a:r>
              <a:rPr lang="en-US" dirty="0"/>
              <a:t>While in long day plants the gibberellin treatment usually results in early flowering. In short day plants, its effects are quite variable. </a:t>
            </a:r>
          </a:p>
          <a:p>
            <a:r>
              <a:rPr lang="en-US" dirty="0"/>
              <a:t>It may either have no effect or inhibit or may activate flowering.</a:t>
            </a:r>
            <a:endParaRPr lang="en-PK" dirty="0"/>
          </a:p>
        </p:txBody>
      </p:sp>
    </p:spTree>
    <p:extLst>
      <p:ext uri="{BB962C8B-B14F-4D97-AF65-F5344CB8AC3E}">
        <p14:creationId xmlns:p14="http://schemas.microsoft.com/office/powerpoint/2010/main" val="1770702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7DD96-F95E-4DB0-96D9-A2A1773E4D98}"/>
              </a:ext>
            </a:extLst>
          </p:cNvPr>
          <p:cNvSpPr>
            <a:spLocks noGrp="1"/>
          </p:cNvSpPr>
          <p:nvPr>
            <p:ph idx="1"/>
          </p:nvPr>
        </p:nvSpPr>
        <p:spPr>
          <a:xfrm>
            <a:off x="838200" y="665922"/>
            <a:ext cx="10515600" cy="5511041"/>
          </a:xfrm>
        </p:spPr>
        <p:txBody>
          <a:bodyPr>
            <a:normAutofit/>
          </a:bodyPr>
          <a:lstStyle/>
          <a:p>
            <a:r>
              <a:rPr lang="en-US" b="1" dirty="0"/>
              <a:t>6. Parthenocarpy</a:t>
            </a:r>
          </a:p>
          <a:p>
            <a:r>
              <a:rPr lang="en-US" dirty="0"/>
              <a:t>Germination of the pollen grains is stimulated by gibberellins; likewise, the growth of the fruit and the formation of </a:t>
            </a:r>
            <a:r>
              <a:rPr lang="en-US" dirty="0" err="1"/>
              <a:t>parthenocarpic</a:t>
            </a:r>
            <a:r>
              <a:rPr lang="en-US" dirty="0"/>
              <a:t> fruits can be induced by gibberellin treatment.</a:t>
            </a:r>
          </a:p>
          <a:p>
            <a:r>
              <a:rPr lang="en-US" dirty="0"/>
              <a:t>In many cases, </a:t>
            </a:r>
            <a:r>
              <a:rPr lang="en-US" dirty="0" err="1"/>
              <a:t>eg.</a:t>
            </a:r>
            <a:r>
              <a:rPr lang="en-US" dirty="0"/>
              <a:t> pome and stone fruits where auxins have failed to induce parthenocarpy, the gibberellins have proven to be successful. </a:t>
            </a:r>
          </a:p>
          <a:p>
            <a:r>
              <a:rPr lang="en-US" dirty="0"/>
              <a:t>Seedless and fleshly tomatoes and large sized seedless grapes are produced by gibberellin treatments on commercial scale.</a:t>
            </a:r>
            <a:endParaRPr lang="en-PK" dirty="0"/>
          </a:p>
        </p:txBody>
      </p:sp>
    </p:spTree>
    <p:extLst>
      <p:ext uri="{BB962C8B-B14F-4D97-AF65-F5344CB8AC3E}">
        <p14:creationId xmlns:p14="http://schemas.microsoft.com/office/powerpoint/2010/main" val="30249273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6A8176-D97B-4D91-A2A2-2B8303FAFDB5}"/>
              </a:ext>
            </a:extLst>
          </p:cNvPr>
          <p:cNvSpPr>
            <a:spLocks noGrp="1"/>
          </p:cNvSpPr>
          <p:nvPr>
            <p:ph idx="1"/>
          </p:nvPr>
        </p:nvSpPr>
        <p:spPr>
          <a:xfrm>
            <a:off x="838200" y="665922"/>
            <a:ext cx="10515600" cy="5511041"/>
          </a:xfrm>
        </p:spPr>
        <p:txBody>
          <a:bodyPr>
            <a:normAutofit lnSpcReduction="10000"/>
          </a:bodyPr>
          <a:lstStyle/>
          <a:p>
            <a:r>
              <a:rPr lang="en-US" b="1" dirty="0"/>
              <a:t>7. Synthesis of the enzyme </a:t>
            </a:r>
            <a:r>
              <a:rPr lang="en-US" dirty="0"/>
              <a:t>α </a:t>
            </a:r>
            <a:r>
              <a:rPr lang="en-US" b="1" dirty="0"/>
              <a:t>- amylase</a:t>
            </a:r>
          </a:p>
          <a:p>
            <a:r>
              <a:rPr lang="en-US" dirty="0"/>
              <a:t>One important function of gibberellins is to cause the synthesis of the enzyme α-amylase in the aleurone layer of the endosperm of cereal grains during germination. </a:t>
            </a:r>
          </a:p>
          <a:p>
            <a:r>
              <a:rPr lang="en-US" dirty="0"/>
              <a:t>This enzyme brings about hydrolysis of starch to form simple sugars which are then translocated to growing embryo to provide energy source.</a:t>
            </a:r>
          </a:p>
          <a:p>
            <a:r>
              <a:rPr lang="en-US" b="1" dirty="0"/>
              <a:t>Distribution of gibberellins in plant</a:t>
            </a:r>
          </a:p>
          <a:p>
            <a:r>
              <a:rPr lang="en-US" dirty="0"/>
              <a:t>Gibberellins are found in all parts of higher plants including shoots, roots, leaves, flower, petals, anthers and seeds. </a:t>
            </a:r>
          </a:p>
          <a:p>
            <a:r>
              <a:rPr lang="en-US" dirty="0"/>
              <a:t>In general, reproductive parts contain much higher concentrations of gibberellins. </a:t>
            </a:r>
          </a:p>
          <a:p>
            <a:r>
              <a:rPr lang="en-US" dirty="0"/>
              <a:t>Immature seeds are especially rich in gibberellins</a:t>
            </a:r>
            <a:endParaRPr lang="en-PK" dirty="0"/>
          </a:p>
        </p:txBody>
      </p:sp>
    </p:spTree>
    <p:extLst>
      <p:ext uri="{BB962C8B-B14F-4D97-AF65-F5344CB8AC3E}">
        <p14:creationId xmlns:p14="http://schemas.microsoft.com/office/powerpoint/2010/main" val="229117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F8F323-33F6-491E-8367-046B1D4ED672}"/>
              </a:ext>
            </a:extLst>
          </p:cNvPr>
          <p:cNvSpPr>
            <a:spLocks noGrp="1"/>
          </p:cNvSpPr>
          <p:nvPr>
            <p:ph idx="1"/>
          </p:nvPr>
        </p:nvSpPr>
        <p:spPr>
          <a:xfrm>
            <a:off x="838200" y="636104"/>
            <a:ext cx="10515600" cy="5540859"/>
          </a:xfrm>
        </p:spPr>
        <p:txBody>
          <a:bodyPr/>
          <a:lstStyle/>
          <a:p>
            <a:r>
              <a:rPr lang="en-US" b="1" i="1" dirty="0"/>
              <a:t>Plant Hormone</a:t>
            </a:r>
          </a:p>
          <a:p>
            <a:r>
              <a:rPr lang="en-US" dirty="0"/>
              <a:t>When correctly used, is restricted to naturally occurring plant substances, there fall into five classes. Auxin, Gibberellins, Cytokinin, ABA and ethylene. </a:t>
            </a:r>
          </a:p>
          <a:p>
            <a:r>
              <a:rPr lang="en-US" dirty="0"/>
              <a:t>Plant growth regulator includes synthetic compounds as well as naturally occurring hormones.</a:t>
            </a:r>
            <a:endParaRPr lang="en-PK" dirty="0"/>
          </a:p>
        </p:txBody>
      </p:sp>
    </p:spTree>
    <p:extLst>
      <p:ext uri="{BB962C8B-B14F-4D97-AF65-F5344CB8AC3E}">
        <p14:creationId xmlns:p14="http://schemas.microsoft.com/office/powerpoint/2010/main" val="492210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EB3F3-95DA-4735-BD97-9D6C88BB31A1}"/>
              </a:ext>
            </a:extLst>
          </p:cNvPr>
          <p:cNvSpPr>
            <a:spLocks noGrp="1"/>
          </p:cNvSpPr>
          <p:nvPr>
            <p:ph idx="1"/>
          </p:nvPr>
        </p:nvSpPr>
        <p:spPr>
          <a:xfrm>
            <a:off x="838200" y="695739"/>
            <a:ext cx="10515600" cy="5481224"/>
          </a:xfrm>
        </p:spPr>
        <p:txBody>
          <a:bodyPr/>
          <a:lstStyle/>
          <a:p>
            <a:r>
              <a:rPr lang="en-US" b="1" dirty="0"/>
              <a:t>CYTOKININS (Kinetin)</a:t>
            </a:r>
          </a:p>
          <a:p>
            <a:r>
              <a:rPr lang="en-US" dirty="0"/>
              <a:t>Kinetin was discovered by Skoog and Miller (1950) from the tobacco pith callus and the chemical substance was identified as 6-furfuryl aminopurine. </a:t>
            </a:r>
          </a:p>
          <a:p>
            <a:r>
              <a:rPr lang="en-US" dirty="0"/>
              <a:t>Because of its specific effect on </a:t>
            </a:r>
            <a:r>
              <a:rPr lang="en-US" i="1" dirty="0"/>
              <a:t>cytokinesis </a:t>
            </a:r>
            <a:r>
              <a:rPr lang="en-US" dirty="0"/>
              <a:t>(cell division), it was called as </a:t>
            </a:r>
            <a:r>
              <a:rPr lang="en-US" dirty="0" err="1"/>
              <a:t>cytokinins</a:t>
            </a:r>
            <a:r>
              <a:rPr lang="en-US" dirty="0"/>
              <a:t> or kinetin. </a:t>
            </a:r>
          </a:p>
          <a:p>
            <a:r>
              <a:rPr lang="en-US" dirty="0"/>
              <a:t>The term, cytokinin was proposed by </a:t>
            </a:r>
            <a:r>
              <a:rPr lang="en-US" dirty="0" err="1"/>
              <a:t>Letham</a:t>
            </a:r>
            <a:r>
              <a:rPr lang="en-US" dirty="0"/>
              <a:t> (1963).</a:t>
            </a:r>
          </a:p>
          <a:p>
            <a:r>
              <a:rPr lang="en-US" dirty="0"/>
              <a:t>Chemically </a:t>
            </a:r>
            <a:r>
              <a:rPr lang="en-US" dirty="0" err="1"/>
              <a:t>cytokinins</a:t>
            </a:r>
            <a:r>
              <a:rPr lang="en-US" dirty="0"/>
              <a:t> are kinins and they are purine derivatives.</a:t>
            </a:r>
          </a:p>
          <a:p>
            <a:r>
              <a:rPr lang="en-US" dirty="0"/>
              <a:t>Some of the very important and commonly known naturally occurring </a:t>
            </a:r>
            <a:r>
              <a:rPr lang="en-US" dirty="0" err="1"/>
              <a:t>cytokinins</a:t>
            </a:r>
            <a:r>
              <a:rPr lang="en-US" dirty="0"/>
              <a:t> are Coconut milk factor and Zeatin.</a:t>
            </a:r>
            <a:endParaRPr lang="en-PK" dirty="0"/>
          </a:p>
        </p:txBody>
      </p:sp>
    </p:spTree>
    <p:extLst>
      <p:ext uri="{BB962C8B-B14F-4D97-AF65-F5344CB8AC3E}">
        <p14:creationId xmlns:p14="http://schemas.microsoft.com/office/powerpoint/2010/main" val="3930015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490177-BD54-4434-9734-2A5A48B84FB1}"/>
              </a:ext>
            </a:extLst>
          </p:cNvPr>
          <p:cNvSpPr>
            <a:spLocks noGrp="1"/>
          </p:cNvSpPr>
          <p:nvPr>
            <p:ph idx="1"/>
          </p:nvPr>
        </p:nvSpPr>
        <p:spPr>
          <a:xfrm>
            <a:off x="838200" y="1152939"/>
            <a:ext cx="10515600" cy="5024024"/>
          </a:xfrm>
        </p:spPr>
        <p:txBody>
          <a:bodyPr/>
          <a:lstStyle/>
          <a:p>
            <a:r>
              <a:rPr lang="en-US" dirty="0"/>
              <a:t>Root tip is an important site of its synthesis. </a:t>
            </a:r>
          </a:p>
          <a:p>
            <a:r>
              <a:rPr lang="en-US" dirty="0"/>
              <a:t>However, developing seeds and cambial tissues are also the site of cytokinin biosynthesis. </a:t>
            </a:r>
          </a:p>
          <a:p>
            <a:r>
              <a:rPr lang="en-US" dirty="0" err="1"/>
              <a:t>Kende</a:t>
            </a:r>
            <a:r>
              <a:rPr lang="en-US" dirty="0"/>
              <a:t> (1965) reported that </a:t>
            </a:r>
            <a:r>
              <a:rPr lang="en-US" dirty="0" err="1"/>
              <a:t>cytokinins</a:t>
            </a:r>
            <a:r>
              <a:rPr lang="en-US" dirty="0"/>
              <a:t> move upwards perhaps in the xylem stream. </a:t>
            </a:r>
          </a:p>
          <a:p>
            <a:r>
              <a:rPr lang="en-US" dirty="0"/>
              <a:t>However, basipetal movement in petiole and isolated stems are also observed.</a:t>
            </a:r>
            <a:endParaRPr lang="en-PK" dirty="0"/>
          </a:p>
        </p:txBody>
      </p:sp>
    </p:spTree>
    <p:extLst>
      <p:ext uri="{BB962C8B-B14F-4D97-AF65-F5344CB8AC3E}">
        <p14:creationId xmlns:p14="http://schemas.microsoft.com/office/powerpoint/2010/main" val="1784256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3E17AC-8A2E-42FF-9DA1-5A48E86A919A}"/>
              </a:ext>
            </a:extLst>
          </p:cNvPr>
          <p:cNvSpPr>
            <a:spLocks noGrp="1"/>
          </p:cNvSpPr>
          <p:nvPr>
            <p:ph idx="1"/>
          </p:nvPr>
        </p:nvSpPr>
        <p:spPr>
          <a:xfrm>
            <a:off x="838200" y="665922"/>
            <a:ext cx="10515600" cy="5555974"/>
          </a:xfrm>
        </p:spPr>
        <p:txBody>
          <a:bodyPr>
            <a:normAutofit/>
          </a:bodyPr>
          <a:lstStyle/>
          <a:p>
            <a:r>
              <a:rPr lang="en-US" b="1" dirty="0"/>
              <a:t>Physiological effects of </a:t>
            </a:r>
            <a:r>
              <a:rPr lang="en-US" b="1" dirty="0" err="1"/>
              <a:t>cytokinins</a:t>
            </a:r>
            <a:endParaRPr lang="en-US" b="1" dirty="0"/>
          </a:p>
          <a:p>
            <a:r>
              <a:rPr lang="en-US" dirty="0"/>
              <a:t>1. Cell division</a:t>
            </a:r>
          </a:p>
          <a:p>
            <a:r>
              <a:rPr lang="en-US" dirty="0"/>
              <a:t>The most important biological effect of kinetin on plants is to induce cell division especially in tobacco pith callus, carrot root tissue, soybean cotyledon, pea callus etc.</a:t>
            </a:r>
          </a:p>
          <a:p>
            <a:r>
              <a:rPr lang="en-US" dirty="0"/>
              <a:t>2. Cell enlargement</a:t>
            </a:r>
          </a:p>
          <a:p>
            <a:r>
              <a:rPr lang="en-US" dirty="0"/>
              <a:t>Like auxins and gibberellins, the kinetin may also induce cell enlargement.</a:t>
            </a:r>
          </a:p>
          <a:p>
            <a:r>
              <a:rPr lang="en-US" dirty="0"/>
              <a:t>Significant cell enlargement has been observed in the leaves of </a:t>
            </a:r>
            <a:r>
              <a:rPr lang="en-US" i="1" dirty="0"/>
              <a:t>Phaseolus vulgaris</a:t>
            </a:r>
            <a:r>
              <a:rPr lang="en-US" dirty="0"/>
              <a:t>, pumpkin cotyledons, tobacco pith culture, cortical cells of tobacco roots etc.</a:t>
            </a:r>
            <a:endParaRPr lang="en-PK" dirty="0"/>
          </a:p>
        </p:txBody>
      </p:sp>
    </p:spTree>
    <p:extLst>
      <p:ext uri="{BB962C8B-B14F-4D97-AF65-F5344CB8AC3E}">
        <p14:creationId xmlns:p14="http://schemas.microsoft.com/office/powerpoint/2010/main" val="339060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086A10-1262-4A01-A752-8EBF2C7578D1}"/>
              </a:ext>
            </a:extLst>
          </p:cNvPr>
          <p:cNvSpPr>
            <a:spLocks noGrp="1"/>
          </p:cNvSpPr>
          <p:nvPr>
            <p:ph idx="1"/>
          </p:nvPr>
        </p:nvSpPr>
        <p:spPr>
          <a:xfrm>
            <a:off x="838200" y="725558"/>
            <a:ext cx="10515600" cy="5764694"/>
          </a:xfrm>
        </p:spPr>
        <p:txBody>
          <a:bodyPr>
            <a:normAutofit fontScale="92500" lnSpcReduction="10000"/>
          </a:bodyPr>
          <a:lstStyle/>
          <a:p>
            <a:r>
              <a:rPr lang="en-US" dirty="0"/>
              <a:t>3. Concentration of apical dominance</a:t>
            </a:r>
          </a:p>
          <a:p>
            <a:r>
              <a:rPr lang="en-US" dirty="0"/>
              <a:t>External application of cytokinin promotes the growth of lateral buds and hence counteracts the effect of apical dominance</a:t>
            </a:r>
          </a:p>
          <a:p>
            <a:r>
              <a:rPr lang="en-US" dirty="0"/>
              <a:t>4. Dormancy of seeds</a:t>
            </a:r>
          </a:p>
          <a:p>
            <a:r>
              <a:rPr lang="en-US" dirty="0"/>
              <a:t>Like gibberellins, the dormancy of certain light sensitive seeds such as lettuce and tobacco can also be broken by kinetin treatment.</a:t>
            </a:r>
          </a:p>
          <a:p>
            <a:r>
              <a:rPr lang="en-US" dirty="0"/>
              <a:t>5. Delay of senescence ( </a:t>
            </a:r>
            <a:r>
              <a:rPr lang="en-US" dirty="0" err="1"/>
              <a:t>Richmand</a:t>
            </a:r>
            <a:r>
              <a:rPr lang="en-US" dirty="0"/>
              <a:t> - Lang effect)</a:t>
            </a:r>
          </a:p>
          <a:p>
            <a:r>
              <a:rPr lang="en-US" dirty="0"/>
              <a:t>The senescence of leaves usually accompanies with loss of chlorophyll and rapid breakdown of proteins. </a:t>
            </a:r>
          </a:p>
          <a:p>
            <a:r>
              <a:rPr lang="en-US" dirty="0"/>
              <a:t>Senescence can be postponed to several days by kinetin treatment by</a:t>
            </a:r>
          </a:p>
          <a:p>
            <a:r>
              <a:rPr lang="en-US" dirty="0"/>
              <a:t>improving RNA synthesis followed by protein synthesis.</a:t>
            </a:r>
          </a:p>
          <a:p>
            <a:r>
              <a:rPr lang="en-US" dirty="0" err="1"/>
              <a:t>Richmand</a:t>
            </a:r>
            <a:r>
              <a:rPr lang="en-US" dirty="0"/>
              <a:t> and Lang (1957) while working on detached leaves of </a:t>
            </a:r>
            <a:r>
              <a:rPr lang="en-US" i="1" dirty="0"/>
              <a:t>Xanthium </a:t>
            </a:r>
            <a:r>
              <a:rPr lang="en-US" dirty="0"/>
              <a:t>found that kinetin was able to postpone the senescence for a number of days.</a:t>
            </a:r>
            <a:endParaRPr lang="en-PK" dirty="0"/>
          </a:p>
        </p:txBody>
      </p:sp>
    </p:spTree>
    <p:extLst>
      <p:ext uri="{BB962C8B-B14F-4D97-AF65-F5344CB8AC3E}">
        <p14:creationId xmlns:p14="http://schemas.microsoft.com/office/powerpoint/2010/main" val="3759326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31638B-E984-4357-89C1-EAE45AC883B0}"/>
              </a:ext>
            </a:extLst>
          </p:cNvPr>
          <p:cNvSpPr>
            <a:spLocks noGrp="1"/>
          </p:cNvSpPr>
          <p:nvPr>
            <p:ph idx="1"/>
          </p:nvPr>
        </p:nvSpPr>
        <p:spPr>
          <a:xfrm>
            <a:off x="838200" y="596348"/>
            <a:ext cx="10515600" cy="5983356"/>
          </a:xfrm>
        </p:spPr>
        <p:txBody>
          <a:bodyPr>
            <a:normAutofit fontScale="92500" lnSpcReduction="10000"/>
          </a:bodyPr>
          <a:lstStyle/>
          <a:p>
            <a:r>
              <a:rPr lang="en-US" dirty="0"/>
              <a:t>6. Flower induction</a:t>
            </a:r>
          </a:p>
          <a:p>
            <a:r>
              <a:rPr lang="en-US" dirty="0" err="1"/>
              <a:t>Cytokinins</a:t>
            </a:r>
            <a:r>
              <a:rPr lang="en-US" dirty="0"/>
              <a:t> can be employed successfully to induce flowering in short day plants.</a:t>
            </a:r>
          </a:p>
          <a:p>
            <a:r>
              <a:rPr lang="en-US" dirty="0"/>
              <a:t>7. Morphogenesis</a:t>
            </a:r>
          </a:p>
          <a:p>
            <a:r>
              <a:rPr lang="en-US" dirty="0"/>
              <a:t>It has been shown that high auxin and low kinetin produced only roots whereas high kinetin and low auxin could promote formation of shoot buds.</a:t>
            </a:r>
          </a:p>
          <a:p>
            <a:r>
              <a:rPr lang="en-US" dirty="0"/>
              <a:t>8. Accumulation and translocation of solutes</a:t>
            </a:r>
          </a:p>
          <a:p>
            <a:r>
              <a:rPr lang="en-US" dirty="0"/>
              <a:t>Plants accumulate solutes very actively with the help of Cytokinin and also help in</a:t>
            </a:r>
          </a:p>
          <a:p>
            <a:r>
              <a:rPr lang="en-US" dirty="0"/>
              <a:t>solute translocation in phloem.</a:t>
            </a:r>
          </a:p>
          <a:p>
            <a:r>
              <a:rPr lang="en-US" dirty="0"/>
              <a:t>9. Protein synthesis</a:t>
            </a:r>
          </a:p>
          <a:p>
            <a:r>
              <a:rPr lang="en-US" dirty="0"/>
              <a:t>Osborne (1962) demonstrated the increased rate of protein synthesis due to translocation by kinetin treatment.</a:t>
            </a:r>
          </a:p>
        </p:txBody>
      </p:sp>
    </p:spTree>
    <p:extLst>
      <p:ext uri="{BB962C8B-B14F-4D97-AF65-F5344CB8AC3E}">
        <p14:creationId xmlns:p14="http://schemas.microsoft.com/office/powerpoint/2010/main" val="300438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AFC43D-92C6-43E5-8241-1E7262F7EEFC}"/>
              </a:ext>
            </a:extLst>
          </p:cNvPr>
          <p:cNvSpPr>
            <a:spLocks noGrp="1"/>
          </p:cNvSpPr>
          <p:nvPr>
            <p:ph idx="1"/>
          </p:nvPr>
        </p:nvSpPr>
        <p:spPr>
          <a:xfrm>
            <a:off x="838200" y="665921"/>
            <a:ext cx="10515600" cy="5511041"/>
          </a:xfrm>
        </p:spPr>
        <p:txBody>
          <a:bodyPr>
            <a:normAutofit fontScale="92500" lnSpcReduction="10000"/>
          </a:bodyPr>
          <a:lstStyle/>
          <a:p>
            <a:r>
              <a:rPr lang="en-US" b="1" dirty="0"/>
              <a:t>Ethylene</a:t>
            </a:r>
          </a:p>
          <a:p>
            <a:r>
              <a:rPr lang="en-US" dirty="0"/>
              <a:t>Ethylene is the only natural plant growth hormone that exists in gaseous form.</a:t>
            </a:r>
          </a:p>
          <a:p>
            <a:r>
              <a:rPr lang="en-US" b="1" dirty="0"/>
              <a:t>Important physiological elects</a:t>
            </a:r>
          </a:p>
          <a:p>
            <a:r>
              <a:rPr lang="en-US" dirty="0"/>
              <a:t>1. The main role of ethylene is it hastens the ripening of fleshy fruits </a:t>
            </a:r>
            <a:r>
              <a:rPr lang="en-US" dirty="0" err="1"/>
              <a:t>eg.</a:t>
            </a:r>
            <a:r>
              <a:rPr lang="en-US" dirty="0"/>
              <a:t> Banana, apples, pears, tomatoes, citrus etc.</a:t>
            </a:r>
          </a:p>
          <a:p>
            <a:r>
              <a:rPr lang="en-US" dirty="0"/>
              <a:t>2. It stimulates senescence and abscission of leaves</a:t>
            </a:r>
          </a:p>
          <a:p>
            <a:r>
              <a:rPr lang="en-US" dirty="0"/>
              <a:t>3. It is effective in inducing flowering in pineapple</a:t>
            </a:r>
          </a:p>
          <a:p>
            <a:r>
              <a:rPr lang="en-US" dirty="0"/>
              <a:t>4. It causes inhibition of root growth</a:t>
            </a:r>
          </a:p>
          <a:p>
            <a:r>
              <a:rPr lang="en-US" dirty="0"/>
              <a:t>5. It stimulates the formation of adventitious roots</a:t>
            </a:r>
          </a:p>
          <a:p>
            <a:r>
              <a:rPr lang="en-US" dirty="0"/>
              <a:t>6. It stimulates fading of flowers</a:t>
            </a:r>
          </a:p>
          <a:p>
            <a:r>
              <a:rPr lang="en-US" dirty="0"/>
              <a:t>7. It stimulates epinasty of leaves.</a:t>
            </a:r>
            <a:endParaRPr lang="en-PK" dirty="0"/>
          </a:p>
        </p:txBody>
      </p:sp>
    </p:spTree>
    <p:extLst>
      <p:ext uri="{BB962C8B-B14F-4D97-AF65-F5344CB8AC3E}">
        <p14:creationId xmlns:p14="http://schemas.microsoft.com/office/powerpoint/2010/main" val="22506340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5D64FC-A137-4ECD-91CF-7792BAD44567}"/>
              </a:ext>
            </a:extLst>
          </p:cNvPr>
          <p:cNvSpPr>
            <a:spLocks noGrp="1"/>
          </p:cNvSpPr>
          <p:nvPr>
            <p:ph idx="1"/>
          </p:nvPr>
        </p:nvSpPr>
        <p:spPr>
          <a:xfrm>
            <a:off x="838200" y="805070"/>
            <a:ext cx="10515600" cy="5371893"/>
          </a:xfrm>
        </p:spPr>
        <p:txBody>
          <a:bodyPr/>
          <a:lstStyle/>
          <a:p>
            <a:r>
              <a:rPr lang="en-US" b="1" dirty="0"/>
              <a:t>Abscisic acid</a:t>
            </a:r>
          </a:p>
          <a:p>
            <a:r>
              <a:rPr lang="en-US" dirty="0" err="1"/>
              <a:t>Addicott</a:t>
            </a:r>
            <a:r>
              <a:rPr lang="en-US" dirty="0"/>
              <a:t> (1963) isolated a substance strongly antagonistic to growth from young cotton fruits and named </a:t>
            </a:r>
            <a:r>
              <a:rPr lang="en-US" dirty="0" err="1"/>
              <a:t>Abscissin</a:t>
            </a:r>
            <a:r>
              <a:rPr lang="en-US" dirty="0"/>
              <a:t> II. </a:t>
            </a:r>
          </a:p>
          <a:p>
            <a:r>
              <a:rPr lang="en-US" dirty="0"/>
              <a:t>Later on this name was changed to Abscisic acid. </a:t>
            </a:r>
          </a:p>
          <a:p>
            <a:r>
              <a:rPr lang="en-US" dirty="0"/>
              <a:t>This substance also induces dormancy of buds therefore it also named as </a:t>
            </a:r>
            <a:r>
              <a:rPr lang="en-US" dirty="0" err="1"/>
              <a:t>Dormin</a:t>
            </a:r>
            <a:r>
              <a:rPr lang="en-US" dirty="0"/>
              <a:t>.</a:t>
            </a:r>
          </a:p>
          <a:p>
            <a:r>
              <a:rPr lang="en-US" dirty="0"/>
              <a:t>Abscisic acid is a naturally occurring growth inhibitor.</a:t>
            </a:r>
            <a:endParaRPr lang="en-PK" dirty="0"/>
          </a:p>
        </p:txBody>
      </p:sp>
    </p:spTree>
    <p:extLst>
      <p:ext uri="{BB962C8B-B14F-4D97-AF65-F5344CB8AC3E}">
        <p14:creationId xmlns:p14="http://schemas.microsoft.com/office/powerpoint/2010/main" val="1828477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A6775A-D4E3-4CA6-840C-9A75E463A605}"/>
              </a:ext>
            </a:extLst>
          </p:cNvPr>
          <p:cNvSpPr>
            <a:spLocks noGrp="1"/>
          </p:cNvSpPr>
          <p:nvPr>
            <p:ph idx="1"/>
          </p:nvPr>
        </p:nvSpPr>
        <p:spPr>
          <a:xfrm>
            <a:off x="838200" y="586410"/>
            <a:ext cx="10515600" cy="5675242"/>
          </a:xfrm>
        </p:spPr>
        <p:txBody>
          <a:bodyPr>
            <a:normAutofit/>
          </a:bodyPr>
          <a:lstStyle/>
          <a:p>
            <a:r>
              <a:rPr lang="en-US" b="1" dirty="0"/>
              <a:t>Physiological effects</a:t>
            </a:r>
          </a:p>
          <a:p>
            <a:r>
              <a:rPr lang="en-US" dirty="0"/>
              <a:t>1. Geotropism in roots</a:t>
            </a:r>
          </a:p>
          <a:p>
            <a:r>
              <a:rPr lang="en-US" dirty="0"/>
              <a:t>Geotropic response of root is mainly due to translocation of ABA in basipetal direction towards the root tip.</a:t>
            </a:r>
          </a:p>
          <a:p>
            <a:r>
              <a:rPr lang="en-US" dirty="0"/>
              <a:t>2. Stomatal closing</a:t>
            </a:r>
          </a:p>
          <a:p>
            <a:r>
              <a:rPr lang="en-US" dirty="0"/>
              <a:t>ABA is synthesized and stored in mesophyll chloroplast. </a:t>
            </a:r>
          </a:p>
          <a:p>
            <a:r>
              <a:rPr lang="en-US" dirty="0"/>
              <a:t>In respond to water stress, the permeability of chloroplast membrane is lost which resulted is diffusion of ABA out of chloroplast into the cytoplasm of the mesophyll cells.</a:t>
            </a:r>
          </a:p>
          <a:p>
            <a:r>
              <a:rPr lang="en-US" dirty="0"/>
              <a:t>From mesophyll cells it diffuses into guard cells where it causes closing of stomata.</a:t>
            </a:r>
          </a:p>
        </p:txBody>
      </p:sp>
    </p:spTree>
    <p:extLst>
      <p:ext uri="{BB962C8B-B14F-4D97-AF65-F5344CB8AC3E}">
        <p14:creationId xmlns:p14="http://schemas.microsoft.com/office/powerpoint/2010/main" val="1157681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723BEF-312A-4FFA-BC83-2EFCCF8B7F6C}"/>
              </a:ext>
            </a:extLst>
          </p:cNvPr>
          <p:cNvSpPr>
            <a:spLocks noGrp="1"/>
          </p:cNvSpPr>
          <p:nvPr>
            <p:ph idx="1"/>
          </p:nvPr>
        </p:nvSpPr>
        <p:spPr>
          <a:xfrm>
            <a:off x="838200" y="1162878"/>
            <a:ext cx="10515600" cy="5014085"/>
          </a:xfrm>
        </p:spPr>
        <p:txBody>
          <a:bodyPr/>
          <a:lstStyle/>
          <a:p>
            <a:r>
              <a:rPr lang="en-US" dirty="0"/>
              <a:t>3. Other effects</a:t>
            </a:r>
          </a:p>
          <a:p>
            <a:r>
              <a:rPr lang="en-US" dirty="0" err="1"/>
              <a:t>i</a:t>
            </a:r>
            <a:r>
              <a:rPr lang="en-US" dirty="0"/>
              <a:t>. Including bud dormancy and seed dormancy</a:t>
            </a:r>
          </a:p>
          <a:p>
            <a:r>
              <a:rPr lang="en-US" dirty="0"/>
              <a:t>ii. Includes </a:t>
            </a:r>
            <a:r>
              <a:rPr lang="en-US" dirty="0" err="1"/>
              <a:t>tuberisation</a:t>
            </a:r>
            <a:endParaRPr lang="en-US" dirty="0"/>
          </a:p>
          <a:p>
            <a:r>
              <a:rPr lang="en-US" dirty="0"/>
              <a:t>iii. Induces senescence of leaves fruit ripening, abscission of leaves, flowers and fruits</a:t>
            </a:r>
          </a:p>
          <a:p>
            <a:r>
              <a:rPr lang="en-US" dirty="0"/>
              <a:t>iv. Increasing the resistance of temperate </a:t>
            </a:r>
            <a:r>
              <a:rPr lang="en-US" sz="3600" dirty="0"/>
              <a:t>zone</a:t>
            </a:r>
            <a:r>
              <a:rPr lang="en-US" dirty="0"/>
              <a:t> plants to frost injury.</a:t>
            </a:r>
            <a:endParaRPr lang="en-PK" dirty="0"/>
          </a:p>
          <a:p>
            <a:endParaRPr lang="en-PK" dirty="0"/>
          </a:p>
        </p:txBody>
      </p:sp>
    </p:spTree>
    <p:extLst>
      <p:ext uri="{BB962C8B-B14F-4D97-AF65-F5344CB8AC3E}">
        <p14:creationId xmlns:p14="http://schemas.microsoft.com/office/powerpoint/2010/main" val="395417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91612-9433-414B-BCA2-A1235B0E65A8}"/>
              </a:ext>
            </a:extLst>
          </p:cNvPr>
          <p:cNvSpPr>
            <a:spLocks noGrp="1"/>
          </p:cNvSpPr>
          <p:nvPr>
            <p:ph idx="1"/>
          </p:nvPr>
        </p:nvSpPr>
        <p:spPr>
          <a:xfrm>
            <a:off x="838199" y="566530"/>
            <a:ext cx="9915939" cy="5610433"/>
          </a:xfrm>
        </p:spPr>
        <p:txBody>
          <a:bodyPr/>
          <a:lstStyle/>
          <a:p>
            <a:pPr marL="0" indent="0">
              <a:buNone/>
            </a:pPr>
            <a:r>
              <a:rPr lang="en-US" b="1" dirty="0"/>
              <a:t>Auxins</a:t>
            </a:r>
          </a:p>
          <a:p>
            <a:r>
              <a:rPr lang="en-US" dirty="0"/>
              <a:t>Auxins are a group of phytohormones produced in the shoot and root apices and they migrate from the apex to the zone of elongation.</a:t>
            </a:r>
          </a:p>
          <a:p>
            <a:r>
              <a:rPr lang="en-US" dirty="0"/>
              <a:t>Auxins promote the growth along the longitudinal axis of the plant and hence the name (Greek word </a:t>
            </a:r>
            <a:r>
              <a:rPr lang="en-US" dirty="0" err="1"/>
              <a:t>auxein</a:t>
            </a:r>
            <a:r>
              <a:rPr lang="en-US" dirty="0"/>
              <a:t> : to grow). </a:t>
            </a:r>
          </a:p>
          <a:p>
            <a:r>
              <a:rPr lang="en-US" dirty="0"/>
              <a:t>The term, auxin was introduced by </a:t>
            </a:r>
            <a:r>
              <a:rPr lang="en-US" dirty="0" err="1"/>
              <a:t>Kogl</a:t>
            </a:r>
            <a:r>
              <a:rPr lang="en-US" dirty="0"/>
              <a:t> and Haagen- Smit (1931).</a:t>
            </a:r>
            <a:endParaRPr lang="en-US" b="1" dirty="0"/>
          </a:p>
          <a:p>
            <a:pPr marL="0" indent="0">
              <a:buNone/>
            </a:pPr>
            <a:endParaRPr lang="en-PK" b="1" dirty="0"/>
          </a:p>
        </p:txBody>
      </p:sp>
    </p:spTree>
    <p:extLst>
      <p:ext uri="{BB962C8B-B14F-4D97-AF65-F5344CB8AC3E}">
        <p14:creationId xmlns:p14="http://schemas.microsoft.com/office/powerpoint/2010/main" val="889075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686044-FBF7-472F-AD5E-D0B0C7BB555C}"/>
              </a:ext>
            </a:extLst>
          </p:cNvPr>
          <p:cNvSpPr>
            <a:spLocks noGrp="1"/>
          </p:cNvSpPr>
          <p:nvPr>
            <p:ph idx="1"/>
          </p:nvPr>
        </p:nvSpPr>
        <p:spPr>
          <a:xfrm>
            <a:off x="838200" y="675861"/>
            <a:ext cx="10515600" cy="5501102"/>
          </a:xfrm>
        </p:spPr>
        <p:txBody>
          <a:bodyPr/>
          <a:lstStyle/>
          <a:p>
            <a:r>
              <a:rPr lang="en-US" dirty="0"/>
              <a:t>Auxin is generally produced by the growing tips of the stem and root, from where they migrate to the region of the action.. </a:t>
            </a:r>
          </a:p>
          <a:p>
            <a:r>
              <a:rPr lang="en-US" dirty="0"/>
              <a:t>Indole Acetic Acid (IAA) is the only naturally occurring auxin in plants.</a:t>
            </a:r>
          </a:p>
          <a:p>
            <a:r>
              <a:rPr lang="en-US" dirty="0"/>
              <a:t>The synthetic auxins include,</a:t>
            </a:r>
          </a:p>
          <a:p>
            <a:r>
              <a:rPr lang="en-US" dirty="0"/>
              <a:t>IBA : Indole Butyric Acid</a:t>
            </a:r>
          </a:p>
          <a:p>
            <a:r>
              <a:rPr lang="en-US" dirty="0"/>
              <a:t>NAA : Naphthalene Acetic acid</a:t>
            </a:r>
          </a:p>
          <a:p>
            <a:r>
              <a:rPr lang="en-US" dirty="0"/>
              <a:t>MENA: Methyl ester of Naphthalene acetic acid</a:t>
            </a:r>
          </a:p>
          <a:p>
            <a:r>
              <a:rPr lang="en-US" dirty="0"/>
              <a:t>MCPA: 2 Methyl 4 </a:t>
            </a:r>
            <a:r>
              <a:rPr lang="en-US" dirty="0" err="1"/>
              <a:t>chloro</a:t>
            </a:r>
            <a:r>
              <a:rPr lang="en-US" dirty="0"/>
              <a:t> phenoxy acetic acid</a:t>
            </a:r>
          </a:p>
          <a:p>
            <a:r>
              <a:rPr lang="en-US" dirty="0"/>
              <a:t>TIBA : 2, 3, 5 Tri </a:t>
            </a:r>
            <a:r>
              <a:rPr lang="en-US" dirty="0" err="1"/>
              <a:t>iodo</a:t>
            </a:r>
            <a:r>
              <a:rPr lang="en-US" dirty="0"/>
              <a:t> benzoic acid</a:t>
            </a:r>
          </a:p>
          <a:p>
            <a:r>
              <a:rPr lang="en-US" dirty="0"/>
              <a:t>2, 4-D : 2, 4 </a:t>
            </a:r>
            <a:r>
              <a:rPr lang="en-US" dirty="0" err="1"/>
              <a:t>dichloro</a:t>
            </a:r>
            <a:r>
              <a:rPr lang="en-US" dirty="0"/>
              <a:t> phenoxy acetic acid</a:t>
            </a:r>
          </a:p>
          <a:p>
            <a:r>
              <a:rPr lang="en-US" dirty="0"/>
              <a:t>2, 4, 5-T: 2, 4, 5 – Trichloro phenoxy acetic acid</a:t>
            </a:r>
            <a:endParaRPr lang="en-PK" dirty="0"/>
          </a:p>
        </p:txBody>
      </p:sp>
    </p:spTree>
    <p:extLst>
      <p:ext uri="{BB962C8B-B14F-4D97-AF65-F5344CB8AC3E}">
        <p14:creationId xmlns:p14="http://schemas.microsoft.com/office/powerpoint/2010/main" val="345027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A940D5-1975-4052-991E-4D46CCC61E2D}"/>
              </a:ext>
            </a:extLst>
          </p:cNvPr>
          <p:cNvSpPr>
            <a:spLocks noGrp="1"/>
          </p:cNvSpPr>
          <p:nvPr>
            <p:ph idx="1"/>
          </p:nvPr>
        </p:nvSpPr>
        <p:spPr>
          <a:xfrm>
            <a:off x="838200" y="526774"/>
            <a:ext cx="10515600" cy="5650189"/>
          </a:xfrm>
        </p:spPr>
        <p:txBody>
          <a:bodyPr/>
          <a:lstStyle/>
          <a:p>
            <a:pPr marL="0" indent="0">
              <a:buNone/>
            </a:pPr>
            <a:r>
              <a:rPr lang="en-US" b="1" dirty="0"/>
              <a:t>Physiological effects of auxin</a:t>
            </a:r>
          </a:p>
          <a:p>
            <a:r>
              <a:rPr lang="en-US" b="1" dirty="0"/>
              <a:t>1. Cell division and elongation</a:t>
            </a:r>
          </a:p>
          <a:p>
            <a:r>
              <a:rPr lang="en-US" dirty="0"/>
              <a:t>The primary physiological effects of auxin are cell division and cell elongation in the shoots. </a:t>
            </a:r>
          </a:p>
          <a:p>
            <a:r>
              <a:rPr lang="en-US" dirty="0"/>
              <a:t>It is important in the secondary growth of stem and differentiation of xylem and phloem tissues.</a:t>
            </a:r>
            <a:endParaRPr lang="en-PK" dirty="0"/>
          </a:p>
        </p:txBody>
      </p:sp>
    </p:spTree>
    <p:extLst>
      <p:ext uri="{BB962C8B-B14F-4D97-AF65-F5344CB8AC3E}">
        <p14:creationId xmlns:p14="http://schemas.microsoft.com/office/powerpoint/2010/main" val="105115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B4A7C3-7F76-4C9B-AB38-BAC30EE1C4E4}"/>
              </a:ext>
            </a:extLst>
          </p:cNvPr>
          <p:cNvSpPr>
            <a:spLocks noGrp="1"/>
          </p:cNvSpPr>
          <p:nvPr>
            <p:ph idx="1"/>
          </p:nvPr>
        </p:nvSpPr>
        <p:spPr>
          <a:xfrm>
            <a:off x="838199" y="636104"/>
            <a:ext cx="10393017" cy="5540859"/>
          </a:xfrm>
        </p:spPr>
        <p:txBody>
          <a:bodyPr/>
          <a:lstStyle/>
          <a:p>
            <a:r>
              <a:rPr lang="en-US" b="1" dirty="0"/>
              <a:t>2. Apical dominance</a:t>
            </a:r>
          </a:p>
          <a:p>
            <a:r>
              <a:rPr lang="en-US" dirty="0"/>
              <a:t>In many plants, if the terminal bud is intact and growing, the growth of lateral buds just below it remains suppressed. </a:t>
            </a:r>
          </a:p>
          <a:p>
            <a:r>
              <a:rPr lang="en-US" dirty="0"/>
              <a:t>Removal of the apical bud results in the rapid growth of lateral buds.</a:t>
            </a:r>
          </a:p>
          <a:p>
            <a:r>
              <a:rPr lang="en-US" dirty="0"/>
              <a:t>This phenomenon in which the apical bud dominates over the lateral buds and does not allow the lateral buds to grow is known as </a:t>
            </a:r>
            <a:r>
              <a:rPr lang="en-US" i="1" dirty="0"/>
              <a:t>apical dominance</a:t>
            </a:r>
            <a:r>
              <a:rPr lang="en-US" dirty="0"/>
              <a:t>.</a:t>
            </a:r>
            <a:endParaRPr lang="en-PK" dirty="0"/>
          </a:p>
        </p:txBody>
      </p:sp>
    </p:spTree>
    <p:extLst>
      <p:ext uri="{BB962C8B-B14F-4D97-AF65-F5344CB8AC3E}">
        <p14:creationId xmlns:p14="http://schemas.microsoft.com/office/powerpoint/2010/main" val="310843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21656E-1F3A-46E1-AB12-D127BB801BF6}"/>
              </a:ext>
            </a:extLst>
          </p:cNvPr>
          <p:cNvSpPr>
            <a:spLocks noGrp="1"/>
          </p:cNvSpPr>
          <p:nvPr>
            <p:ph idx="1"/>
          </p:nvPr>
        </p:nvSpPr>
        <p:spPr>
          <a:xfrm>
            <a:off x="838200" y="546652"/>
            <a:ext cx="5257800" cy="5973418"/>
          </a:xfrm>
        </p:spPr>
        <p:txBody>
          <a:bodyPr>
            <a:normAutofit fontScale="92500" lnSpcReduction="10000"/>
          </a:bodyPr>
          <a:lstStyle/>
          <a:p>
            <a:r>
              <a:rPr lang="en-US" dirty="0"/>
              <a:t>Skoog and </a:t>
            </a:r>
            <a:r>
              <a:rPr lang="en-US" dirty="0" err="1"/>
              <a:t>Thimmann</a:t>
            </a:r>
            <a:r>
              <a:rPr lang="en-US" dirty="0"/>
              <a:t> (1948) pointed out that the apical dominance might be under the control of auxin produced at the terminal bud and which is transported downward through the stem to the lateral buds and hinders the growth. </a:t>
            </a:r>
          </a:p>
          <a:p>
            <a:r>
              <a:rPr lang="en-US" dirty="0"/>
              <a:t>They removed the apical bud and replaced it with </a:t>
            </a:r>
            <a:r>
              <a:rPr lang="en-US" i="1" dirty="0"/>
              <a:t>agar </a:t>
            </a:r>
            <a:r>
              <a:rPr lang="en-US" dirty="0"/>
              <a:t>block. This resulted in rapid growth of lateral buds. </a:t>
            </a:r>
          </a:p>
          <a:p>
            <a:r>
              <a:rPr lang="en-US" dirty="0"/>
              <a:t>But when they replaced the apical bud with agar block containing auxin, the lateral buds remained suppressed and did not grow.</a:t>
            </a:r>
            <a:endParaRPr lang="en-PK" dirty="0"/>
          </a:p>
        </p:txBody>
      </p:sp>
      <p:pic>
        <p:nvPicPr>
          <p:cNvPr id="4" name="Picture 3">
            <a:extLst>
              <a:ext uri="{FF2B5EF4-FFF2-40B4-BE49-F238E27FC236}">
                <a16:creationId xmlns:a16="http://schemas.microsoft.com/office/drawing/2014/main" id="{82A3C70F-E4B9-4933-B032-D59F2BB08EE2}"/>
              </a:ext>
            </a:extLst>
          </p:cNvPr>
          <p:cNvPicPr>
            <a:picLocks noChangeAspect="1"/>
          </p:cNvPicPr>
          <p:nvPr/>
        </p:nvPicPr>
        <p:blipFill rotWithShape="1">
          <a:blip r:embed="rId2"/>
          <a:srcRect l="17667" t="19407" r="30917" b="13333"/>
          <a:stretch/>
        </p:blipFill>
        <p:spPr>
          <a:xfrm>
            <a:off x="6252000" y="772165"/>
            <a:ext cx="5940000" cy="4370766"/>
          </a:xfrm>
          <a:prstGeom prst="rect">
            <a:avLst/>
          </a:prstGeom>
        </p:spPr>
      </p:pic>
    </p:spTree>
    <p:extLst>
      <p:ext uri="{BB962C8B-B14F-4D97-AF65-F5344CB8AC3E}">
        <p14:creationId xmlns:p14="http://schemas.microsoft.com/office/powerpoint/2010/main" val="2816957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1C6256-63F4-4372-964C-2C955028DB01}"/>
              </a:ext>
            </a:extLst>
          </p:cNvPr>
          <p:cNvSpPr>
            <a:spLocks noGrp="1"/>
          </p:cNvSpPr>
          <p:nvPr>
            <p:ph idx="1"/>
          </p:nvPr>
        </p:nvSpPr>
        <p:spPr>
          <a:xfrm>
            <a:off x="838200" y="407504"/>
            <a:ext cx="10515600" cy="5769459"/>
          </a:xfrm>
        </p:spPr>
        <p:txBody>
          <a:bodyPr>
            <a:normAutofit/>
          </a:bodyPr>
          <a:lstStyle/>
          <a:p>
            <a:r>
              <a:rPr lang="en-US" b="1" dirty="0"/>
              <a:t>3. Root initiation</a:t>
            </a:r>
          </a:p>
          <a:p>
            <a:r>
              <a:rPr lang="en-US" dirty="0"/>
              <a:t>In contrast to stem, the higher concentration of auxin inhibits the elongation of roots but the number of lateral roots is considerably increased i.e., higher concentration of auxin induces more lateral branch roots. </a:t>
            </a:r>
          </a:p>
          <a:p>
            <a:r>
              <a:rPr lang="en-US" dirty="0"/>
              <a:t>Application of IAA in lanolin paste (lanolin is a soft fat prepared from wool and is good solvent for auxin) to the cut end of a young stem results in an early and extensive rooting. </a:t>
            </a:r>
          </a:p>
          <a:p>
            <a:r>
              <a:rPr lang="en-US" dirty="0"/>
              <a:t>This fact is of great practical importance and has been widely utilized to promote root formation in economically useful plants which are propagated by cuttings.</a:t>
            </a:r>
            <a:endParaRPr lang="en-PK" dirty="0"/>
          </a:p>
        </p:txBody>
      </p:sp>
    </p:spTree>
    <p:extLst>
      <p:ext uri="{BB962C8B-B14F-4D97-AF65-F5344CB8AC3E}">
        <p14:creationId xmlns:p14="http://schemas.microsoft.com/office/powerpoint/2010/main" val="1588568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E36BAE-2D6D-45F5-9C7D-6C087CAFCFA6}"/>
              </a:ext>
            </a:extLst>
          </p:cNvPr>
          <p:cNvSpPr>
            <a:spLocks noGrp="1"/>
          </p:cNvSpPr>
          <p:nvPr>
            <p:ph idx="1"/>
          </p:nvPr>
        </p:nvSpPr>
        <p:spPr>
          <a:xfrm>
            <a:off x="838200" y="705678"/>
            <a:ext cx="10515600" cy="5471285"/>
          </a:xfrm>
        </p:spPr>
        <p:txBody>
          <a:bodyPr/>
          <a:lstStyle/>
          <a:p>
            <a:r>
              <a:rPr lang="en-US" b="1" dirty="0"/>
              <a:t>4. Prevention of abscission</a:t>
            </a:r>
          </a:p>
          <a:p>
            <a:r>
              <a:rPr lang="en-US" dirty="0"/>
              <a:t>Natural auxins prevent the formation of abscission layer which may otherwise result in the fall of leaves, flowers and fruits.</a:t>
            </a:r>
          </a:p>
          <a:p>
            <a:r>
              <a:rPr lang="en-US" b="1" dirty="0"/>
              <a:t>5. Parthenocarpy</a:t>
            </a:r>
          </a:p>
          <a:p>
            <a:r>
              <a:rPr lang="en-US" dirty="0"/>
              <a:t>Auxin can induce the formation of </a:t>
            </a:r>
            <a:r>
              <a:rPr lang="en-US" dirty="0" err="1"/>
              <a:t>parthenocarpic</a:t>
            </a:r>
            <a:r>
              <a:rPr lang="en-US" dirty="0"/>
              <a:t> fruits (fruit formation without pollination and fertilization). </a:t>
            </a:r>
          </a:p>
          <a:p>
            <a:r>
              <a:rPr lang="en-US" dirty="0"/>
              <a:t>In </a:t>
            </a:r>
            <a:r>
              <a:rPr lang="en-US" dirty="0" err="1"/>
              <a:t>parthenocarpic</a:t>
            </a:r>
            <a:r>
              <a:rPr lang="en-US" dirty="0"/>
              <a:t> fruits, the concentration of auxin in the ovaries is higher than in the ovaries of plants which produce fruits only after fertilization. </a:t>
            </a:r>
          </a:p>
          <a:p>
            <a:r>
              <a:rPr lang="en-US" dirty="0"/>
              <a:t>In the later cases, the concentration of the auxin in ovaries increases after pollination and fertilization.</a:t>
            </a:r>
            <a:endParaRPr lang="en-PK" dirty="0"/>
          </a:p>
        </p:txBody>
      </p:sp>
    </p:spTree>
    <p:extLst>
      <p:ext uri="{BB962C8B-B14F-4D97-AF65-F5344CB8AC3E}">
        <p14:creationId xmlns:p14="http://schemas.microsoft.com/office/powerpoint/2010/main" val="2953870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2387</Words>
  <Application>Microsoft Office PowerPoint</Application>
  <PresentationFormat>Widescreen</PresentationFormat>
  <Paragraphs>164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Kafeel</dc:creator>
  <cp:lastModifiedBy>Kafeel</cp:lastModifiedBy>
  <cp:revision>31</cp:revision>
  <dcterms:created xsi:type="dcterms:W3CDTF">2020-04-13T14:59:06Z</dcterms:created>
  <dcterms:modified xsi:type="dcterms:W3CDTF">2020-04-13T19:00:25Z</dcterms:modified>
</cp:coreProperties>
</file>